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93" d="100"/>
          <a:sy n="93" d="100"/>
        </p:scale>
        <p:origin x="-726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301DC-84A9-4FC6-97AB-C400014555A2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BSN 7 at DH2015 Publish: at what price?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F08E2-C309-455C-A31C-AF4E8133F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93087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09044"/>
      </p:ext>
    </p:extLst>
  </p:cSld>
  <p:clrMap bg1="lt1" tx1="dk1" bg2="dk2" tx2="lt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51435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686050"/>
            <a:ext cx="3962400" cy="16002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085850"/>
            <a:ext cx="3962400" cy="1600200"/>
          </a:xfrm>
        </p:spPr>
        <p:txBody>
          <a:bodyPr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9" y="4819651"/>
            <a:ext cx="2819399" cy="95249"/>
          </a:xfrm>
        </p:spPr>
        <p:txBody>
          <a:bodyPr/>
          <a:lstStyle/>
          <a:p>
            <a:fld id="{537D3102-AD23-4BFF-87AE-61567A0BE8E3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4800600"/>
            <a:ext cx="457200" cy="114300"/>
          </a:xfrm>
        </p:spPr>
        <p:txBody>
          <a:bodyPr/>
          <a:lstStyle>
            <a:lvl1pPr algn="r"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1" y="4722186"/>
            <a:ext cx="2820987" cy="1143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ABC42-E576-4B96-A2BC-C9DCC9DAE463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B64A-A574-4632-8FB6-30501D3E1ACB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‹N°›</a:t>
            </a:fld>
            <a:endParaRPr lang="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1"/>
            <a:ext cx="3657600" cy="428624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5725-E820-4B2A-A81C-15E6A453397F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51435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9" y="4819651"/>
            <a:ext cx="2819399" cy="95249"/>
          </a:xfrm>
        </p:spPr>
        <p:txBody>
          <a:bodyPr/>
          <a:lstStyle/>
          <a:p>
            <a:fld id="{B68DB90A-5AB2-4BF4-8147-F4CADCC03FE3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4800600"/>
            <a:ext cx="533400" cy="1143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1" y="4722186"/>
            <a:ext cx="2820987" cy="1143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371600"/>
            <a:ext cx="3200400" cy="1314450"/>
          </a:xfrm>
        </p:spPr>
        <p:txBody>
          <a:bodyPr anchor="b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1" y="2683668"/>
            <a:ext cx="3200645" cy="1094825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71750"/>
            <a:ext cx="3124200" cy="200025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42900"/>
            <a:ext cx="3124200" cy="200025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342901"/>
            <a:ext cx="2819400" cy="428624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F7D-CB0D-4FDB-902B-9E5CD56B2F3F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6428"/>
            <a:ext cx="3581400" cy="30837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06466"/>
            <a:ext cx="3581400" cy="1893834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2571750"/>
            <a:ext cx="3581400" cy="30837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2880121"/>
            <a:ext cx="3581400" cy="1886399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342901"/>
            <a:ext cx="2819400" cy="428624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5614-9033-4786-9235-17DD4EEE6651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342900"/>
            <a:ext cx="3962400" cy="42862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D299-E27D-455F-9667-E019E6CEA2DD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A9CB-1752-48C5-8105-E376DCE212C0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257300"/>
            <a:ext cx="2514600" cy="1406128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57300"/>
            <a:ext cx="4700016" cy="26289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2664279"/>
            <a:ext cx="2209800" cy="1221921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1C62-8F5A-4581-84EA-8C88B3391AE6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1" y="1257300"/>
            <a:ext cx="4696967" cy="2628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257300"/>
            <a:ext cx="2514600" cy="1406979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2664279"/>
            <a:ext cx="2209800" cy="1221921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DDE-8CD0-4E97-98D0-8F413940748F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823694" y="0"/>
            <a:ext cx="320307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342900"/>
            <a:ext cx="2819400" cy="4286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42901"/>
            <a:ext cx="3657600" cy="42862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4800600"/>
            <a:ext cx="533400" cy="114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2" y="4819651"/>
            <a:ext cx="2819399" cy="95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BB6B48-E8B6-492E-B5F2-B7A73A7469AD}" type="datetime1">
              <a:rPr lang="en-US" smtClean="0"/>
              <a:t>6/30/2015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4" y="4722186"/>
            <a:ext cx="2820987" cy="114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iothequescientifiquenumerique.fr/?Enquete-sur-les-couts-editoriaux,62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bibliothequescientifiquenumerique.fr/?-Edition-scientifique-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ecorne@msh-paris.fr" TargetMode="External"/><Relationship Id="rId5" Type="http://schemas.openxmlformats.org/officeDocument/2006/relationships/hyperlink" Target="mailto:anne-solweig.gremillet@insep.fr" TargetMode="External"/><Relationship Id="rId4" Type="http://schemas.openxmlformats.org/officeDocument/2006/relationships/hyperlink" Target="mailto:Odile.CONTAT@cnrs-dir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3568" y="1635646"/>
            <a:ext cx="6048672" cy="57606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 dirty="0"/>
              <a:t>A </a:t>
            </a:r>
            <a:r>
              <a:rPr lang="fr" b="1" dirty="0"/>
              <a:t>cost</a:t>
            </a:r>
            <a:r>
              <a:rPr lang="fr" dirty="0"/>
              <a:t> structure study for french </a:t>
            </a:r>
            <a:r>
              <a:rPr lang="fr" b="1" dirty="0"/>
              <a:t>journals</a:t>
            </a:r>
            <a:r>
              <a:rPr lang="fr" dirty="0"/>
              <a:t> </a:t>
            </a:r>
            <a:endParaRPr lang="fr" dirty="0" smtClean="0"/>
          </a:p>
          <a:p>
            <a:pPr>
              <a:spcBef>
                <a:spcPts val="0"/>
              </a:spcBef>
              <a:buNone/>
            </a:pPr>
            <a:r>
              <a:rPr lang="fr" sz="2400" dirty="0" smtClean="0"/>
              <a:t>publishing </a:t>
            </a:r>
            <a:r>
              <a:rPr lang="fr" sz="2400" dirty="0"/>
              <a:t>in </a:t>
            </a:r>
            <a:r>
              <a:rPr lang="fr" sz="2400" dirty="0" smtClean="0"/>
              <a:t>social sciences and humanities</a:t>
            </a:r>
          </a:p>
          <a:p>
            <a:pPr>
              <a:spcBef>
                <a:spcPts val="0"/>
              </a:spcBef>
              <a:buNone/>
            </a:pPr>
            <a:endParaRPr lang="fr" dirty="0"/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619672" y="267494"/>
            <a:ext cx="5112568" cy="151216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lnSpc>
                <a:spcPts val="4200"/>
              </a:lnSpc>
              <a:spcBef>
                <a:spcPts val="0"/>
              </a:spcBef>
              <a:buNone/>
            </a:pPr>
            <a:r>
              <a:rPr lang="fr" dirty="0"/>
              <a:t>DH2015: </a:t>
            </a:r>
            <a:r>
              <a:rPr lang="fr" dirty="0" smtClean="0"/>
              <a:t/>
            </a:r>
            <a:br>
              <a:rPr lang="fr" dirty="0" smtClean="0"/>
            </a:br>
            <a:r>
              <a:rPr lang="fr" sz="4400" dirty="0" smtClean="0"/>
              <a:t>Publish</a:t>
            </a:r>
            <a:r>
              <a:rPr lang="fr" sz="4400" dirty="0"/>
              <a:t>: </a:t>
            </a:r>
            <a:r>
              <a:rPr lang="fr" sz="4400" dirty="0" smtClean="0"/>
              <a:t>whatever </a:t>
            </a:r>
            <a:r>
              <a:rPr lang="fr" sz="4400" dirty="0"/>
              <a:t>the price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83568" y="2427734"/>
            <a:ext cx="6048672" cy="2208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800"/>
              </a:spcAft>
              <a:buClr>
                <a:schemeClr val="dk1"/>
              </a:buClr>
              <a:buSzPct val="91666"/>
            </a:pPr>
            <a:r>
              <a:rPr lang="fr-FR" sz="12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</a:t>
            </a:r>
            <a:r>
              <a:rPr lang="fr" sz="12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cientific digital Library (BSN) is a groupe of actors and organisms for dissemination of research formed by the french ministry of research. BSN7 is a piece of that larger group and is dedicated to </a:t>
            </a:r>
            <a:r>
              <a:rPr lang="fr" sz="1200" b="1" dirty="0" smtClean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public scientific </a:t>
            </a:r>
            <a:r>
              <a:rPr lang="fr" sz="1200" b="1" dirty="0" smtClean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publishing</a:t>
            </a:r>
            <a:r>
              <a:rPr lang="fr" sz="12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. This group decided on a </a:t>
            </a:r>
            <a:r>
              <a:rPr lang="fr" sz="1200" b="1" dirty="0" smtClean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survey</a:t>
            </a:r>
            <a:r>
              <a:rPr lang="fr" sz="12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and came out with some findings that we are presenting here today.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Clr>
                <a:schemeClr val="dk1"/>
              </a:buClr>
              <a:buSzPct val="91666"/>
            </a:pPr>
            <a:r>
              <a:rPr lang="fr-FR" sz="12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</a:t>
            </a:r>
            <a:r>
              <a:rPr lang="fr" sz="12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n article is to be published soon and has been writen by two members of that group, Odile Contat and Anne-Solweig Gremillet.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Clr>
                <a:schemeClr val="dk1"/>
              </a:buClr>
              <a:buSzPct val="91666"/>
            </a:pPr>
            <a:r>
              <a:rPr lang="fr" sz="12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 am </a:t>
            </a:r>
            <a:r>
              <a:rPr lang="fr" sz="12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today, as a publisher working with </a:t>
            </a:r>
            <a:r>
              <a:rPr lang="fr" sz="12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BSN7, the voice of both the group and the writers.</a:t>
            </a:r>
          </a:p>
        </p:txBody>
      </p:sp>
      <p:pic>
        <p:nvPicPr>
          <p:cNvPr id="1026" name="Picture 2" descr="C:\Users\ecorne\Desktop\sydney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5486"/>
            <a:ext cx="2541383" cy="51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</a:t>
            </a:r>
            <a:r>
              <a:rPr lang="fr-FR" dirty="0" smtClean="0"/>
              <a:t>he </a:t>
            </a:r>
            <a:r>
              <a:rPr lang="fr-FR" dirty="0" err="1" smtClean="0"/>
              <a:t>study</a:t>
            </a:r>
            <a:r>
              <a:rPr lang="fr-FR" dirty="0" smtClean="0"/>
              <a:t> </a:t>
            </a:r>
            <a:r>
              <a:rPr lang="fr-FR" dirty="0" err="1" smtClean="0"/>
              <a:t>context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/>
              <a:t>The publication of articles in scientific journals is a major challenge for </a:t>
            </a:r>
            <a:r>
              <a:rPr lang="en-US" sz="1400" dirty="0" err="1" smtClean="0"/>
              <a:t>french</a:t>
            </a:r>
            <a:r>
              <a:rPr lang="en-US" sz="1400" dirty="0" smtClean="0"/>
              <a:t> research’s institutions because: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dirty="0"/>
              <a:t>i</a:t>
            </a:r>
            <a:r>
              <a:rPr lang="en-US" sz="1400" dirty="0" smtClean="0"/>
              <a:t>t is </a:t>
            </a:r>
            <a:r>
              <a:rPr lang="en-US" sz="1400" dirty="0"/>
              <a:t>an essential vehicle for the </a:t>
            </a:r>
            <a:r>
              <a:rPr lang="en-US" sz="1400" b="1" dirty="0">
                <a:solidFill>
                  <a:srgbClr val="00B050"/>
                </a:solidFill>
              </a:rPr>
              <a:t>visibility</a:t>
            </a:r>
            <a:r>
              <a:rPr lang="en-US" sz="1400" dirty="0"/>
              <a:t> of researchers work </a:t>
            </a:r>
            <a:endParaRPr lang="en-US" sz="1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it </a:t>
            </a:r>
            <a:r>
              <a:rPr lang="en-US" sz="1400" dirty="0"/>
              <a:t>is essential to </a:t>
            </a:r>
            <a:r>
              <a:rPr lang="en-US" sz="1400" b="1" dirty="0">
                <a:solidFill>
                  <a:srgbClr val="00B050"/>
                </a:solidFill>
              </a:rPr>
              <a:t>maximize</a:t>
            </a:r>
            <a:r>
              <a:rPr lang="en-US" sz="1400" dirty="0"/>
              <a:t> the impact of </a:t>
            </a:r>
            <a:r>
              <a:rPr lang="en-US" sz="1400" dirty="0" smtClean="0"/>
              <a:t>research</a:t>
            </a:r>
          </a:p>
          <a:p>
            <a:endParaRPr lang="en-US" sz="1400" dirty="0"/>
          </a:p>
          <a:p>
            <a:r>
              <a:rPr lang="en-US" sz="1400" dirty="0"/>
              <a:t>This </a:t>
            </a:r>
            <a:r>
              <a:rPr lang="en-US" sz="1400" dirty="0" smtClean="0"/>
              <a:t>type of publication </a:t>
            </a:r>
            <a:r>
              <a:rPr lang="en-US" sz="1400" dirty="0"/>
              <a:t>has a cost for public </a:t>
            </a:r>
            <a:r>
              <a:rPr lang="en-US" sz="1400" dirty="0" smtClean="0"/>
              <a:t>institutions such 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f</a:t>
            </a:r>
            <a:r>
              <a:rPr lang="en-US" sz="1400" b="1" dirty="0" smtClean="0">
                <a:solidFill>
                  <a:srgbClr val="00B050"/>
                </a:solidFill>
              </a:rPr>
              <a:t>inancing</a:t>
            </a:r>
            <a:r>
              <a:rPr lang="en-US" sz="1400" dirty="0" smtClean="0"/>
              <a:t> the editorial </a:t>
            </a:r>
            <a:r>
              <a:rPr lang="en-US" sz="1400" dirty="0"/>
              <a:t>and production </a:t>
            </a:r>
            <a:r>
              <a:rPr lang="en-US" sz="1400" b="1" dirty="0" smtClean="0">
                <a:solidFill>
                  <a:srgbClr val="00B050"/>
                </a:solidFill>
              </a:rPr>
              <a:t>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Financing </a:t>
            </a:r>
            <a:r>
              <a:rPr lang="en-US" sz="1400" b="1" dirty="0" err="1" smtClean="0">
                <a:solidFill>
                  <a:srgbClr val="00B050"/>
                </a:solidFill>
              </a:rPr>
              <a:t>licences</a:t>
            </a:r>
            <a:r>
              <a:rPr lang="en-US" sz="1400" dirty="0" smtClean="0">
                <a:solidFill>
                  <a:srgbClr val="00B050"/>
                </a:solidFill>
              </a:rPr>
              <a:t> </a:t>
            </a:r>
            <a:r>
              <a:rPr lang="en-US" sz="1400" dirty="0" smtClean="0"/>
              <a:t>for the use of those contents through libraries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Ensure the </a:t>
            </a:r>
            <a:r>
              <a:rPr lang="en-US" sz="1400" b="1" dirty="0" smtClean="0">
                <a:solidFill>
                  <a:srgbClr val="00B050"/>
                </a:solidFill>
              </a:rPr>
              <a:t>access</a:t>
            </a:r>
            <a:r>
              <a:rPr lang="en-US" sz="1400" dirty="0" smtClean="0"/>
              <a:t> to the community (researchers, students, public,…)</a:t>
            </a:r>
          </a:p>
          <a:p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The issue of </a:t>
            </a:r>
            <a:r>
              <a:rPr lang="en-US" sz="1400" b="1" dirty="0" smtClean="0">
                <a:solidFill>
                  <a:srgbClr val="00B050"/>
                </a:solidFill>
              </a:rPr>
              <a:t>Open Access </a:t>
            </a:r>
            <a:r>
              <a:rPr lang="en-US" sz="1400" dirty="0" smtClean="0"/>
              <a:t>to </a:t>
            </a:r>
            <a:r>
              <a:rPr lang="en-US" sz="1400" dirty="0"/>
              <a:t>scientific publications financed by </a:t>
            </a:r>
            <a:r>
              <a:rPr lang="en-US" sz="1400" b="1" dirty="0">
                <a:solidFill>
                  <a:srgbClr val="00B050"/>
                </a:solidFill>
              </a:rPr>
              <a:t>public funds </a:t>
            </a:r>
            <a:r>
              <a:rPr lang="en-US" sz="1400" dirty="0"/>
              <a:t>is </a:t>
            </a:r>
            <a:r>
              <a:rPr lang="en-US" sz="1400" dirty="0" smtClean="0"/>
              <a:t>pregnant: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Since </a:t>
            </a:r>
            <a:r>
              <a:rPr lang="en-US" sz="1400" dirty="0"/>
              <a:t>1984, </a:t>
            </a:r>
            <a:r>
              <a:rPr lang="en-US" sz="1400" dirty="0" smtClean="0"/>
              <a:t>as an assignment, </a:t>
            </a:r>
            <a:r>
              <a:rPr lang="en-US" sz="1400" b="1" dirty="0" smtClean="0">
                <a:solidFill>
                  <a:srgbClr val="00B050"/>
                </a:solidFill>
              </a:rPr>
              <a:t>universities are to disseminate </a:t>
            </a:r>
            <a:r>
              <a:rPr lang="en-US" sz="1400" dirty="0"/>
              <a:t>knowledge and research </a:t>
            </a:r>
            <a:r>
              <a:rPr lang="en-US" sz="1400" dirty="0" smtClean="0"/>
              <a:t>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In </a:t>
            </a:r>
            <a:r>
              <a:rPr lang="en-US" sz="1400" dirty="0"/>
              <a:t>2012, the European Commission issued a recommendation </a:t>
            </a:r>
            <a:r>
              <a:rPr lang="en-US" sz="1400" b="1" dirty="0">
                <a:solidFill>
                  <a:srgbClr val="00B050"/>
                </a:solidFill>
              </a:rPr>
              <a:t>encouraging</a:t>
            </a:r>
            <a:r>
              <a:rPr lang="en-US" sz="1400" dirty="0"/>
              <a:t> Member States to </a:t>
            </a:r>
            <a:r>
              <a:rPr lang="en-US" sz="1400" b="1" dirty="0" smtClean="0">
                <a:solidFill>
                  <a:srgbClr val="00B050"/>
                </a:solidFill>
              </a:rPr>
              <a:t>OA</a:t>
            </a:r>
            <a:r>
              <a:rPr lang="en-US" sz="1400" dirty="0" smtClean="0"/>
              <a:t> broadcasting for whatever scientific productions </a:t>
            </a:r>
            <a:r>
              <a:rPr lang="en-US" sz="1400" dirty="0"/>
              <a:t>they </a:t>
            </a:r>
            <a:r>
              <a:rPr lang="en-US" sz="1400" dirty="0" smtClean="0"/>
              <a:t>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new Code of Research recommends focusing </a:t>
            </a:r>
            <a:r>
              <a:rPr lang="en-US" sz="1400" dirty="0" smtClean="0"/>
              <a:t>on </a:t>
            </a:r>
            <a:r>
              <a:rPr lang="en-US" sz="1400" b="1" dirty="0" smtClean="0">
                <a:solidFill>
                  <a:srgbClr val="00B050"/>
                </a:solidFill>
              </a:rPr>
              <a:t>broadcasting such as open access modes </a:t>
            </a:r>
            <a:r>
              <a:rPr lang="en-US" sz="1400" dirty="0"/>
              <a:t>(2013</a:t>
            </a:r>
            <a:r>
              <a:rPr lang="en-US" sz="1400" dirty="0" smtClean="0"/>
              <a:t>)</a:t>
            </a:r>
          </a:p>
          <a:p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03528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survey’s</a:t>
            </a:r>
            <a:r>
              <a:rPr lang="fr-FR" dirty="0"/>
              <a:t> </a:t>
            </a:r>
            <a:r>
              <a:rPr lang="fr-FR" dirty="0" err="1"/>
              <a:t>methodology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747863"/>
          </a:xfrm>
        </p:spPr>
        <p:txBody>
          <a:bodyPr>
            <a:noAutofit/>
          </a:bodyPr>
          <a:lstStyle/>
          <a:p>
            <a:r>
              <a:rPr lang="en-US" sz="1300" dirty="0"/>
              <a:t>M</a:t>
            </a:r>
            <a:r>
              <a:rPr lang="en-US" sz="1300" dirty="0" smtClean="0"/>
              <a:t>arch </a:t>
            </a:r>
            <a:r>
              <a:rPr lang="en-US" sz="1300" dirty="0"/>
              <a:t>2014 to J</a:t>
            </a:r>
            <a:r>
              <a:rPr lang="en-US" sz="1300" dirty="0" smtClean="0"/>
              <a:t>anuary 2015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/>
              <a:t>Objective1</a:t>
            </a:r>
            <a:r>
              <a:rPr lang="en-US" sz="1300" dirty="0"/>
              <a:t>: </a:t>
            </a:r>
            <a:r>
              <a:rPr lang="en-US" sz="1300" dirty="0" smtClean="0"/>
              <a:t>to collect some </a:t>
            </a:r>
            <a:r>
              <a:rPr lang="en-US" sz="1300" dirty="0"/>
              <a:t>recent and representative </a:t>
            </a:r>
            <a:r>
              <a:rPr lang="en-US" sz="1300" dirty="0" smtClean="0"/>
              <a:t>information on </a:t>
            </a:r>
            <a:r>
              <a:rPr lang="en-US" sz="1300" dirty="0"/>
              <a:t>the </a:t>
            </a:r>
            <a:r>
              <a:rPr lang="en-US" sz="1300" b="1" dirty="0">
                <a:solidFill>
                  <a:srgbClr val="00B050"/>
                </a:solidFill>
              </a:rPr>
              <a:t>diversity</a:t>
            </a:r>
            <a:r>
              <a:rPr lang="en-US" sz="1300" dirty="0">
                <a:solidFill>
                  <a:srgbClr val="00B050"/>
                </a:solidFill>
              </a:rPr>
              <a:t> </a:t>
            </a:r>
            <a:r>
              <a:rPr lang="en-US" sz="1300" dirty="0"/>
              <a:t>of situations, about the publishing costs of research journals in all </a:t>
            </a:r>
            <a:r>
              <a:rPr lang="en-US" sz="1300" dirty="0" smtClean="0"/>
              <a:t>disciplines, for a </a:t>
            </a:r>
            <a:r>
              <a:rPr lang="en-US" sz="1300" dirty="0"/>
              <a:t>complete inventory and </a:t>
            </a:r>
            <a:r>
              <a:rPr lang="en-US" sz="1300" dirty="0" smtClean="0"/>
              <a:t>updates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/>
              <a:t>Objective2</a:t>
            </a:r>
            <a:r>
              <a:rPr lang="en-US" sz="1300" dirty="0"/>
              <a:t>: identify </a:t>
            </a:r>
            <a:r>
              <a:rPr lang="en-US" sz="1300" dirty="0">
                <a:solidFill>
                  <a:schemeClr val="tx1"/>
                </a:solidFill>
              </a:rPr>
              <a:t>common</a:t>
            </a:r>
            <a:r>
              <a:rPr lang="en-US" sz="1300" dirty="0">
                <a:solidFill>
                  <a:srgbClr val="00B050"/>
                </a:solidFill>
              </a:rPr>
              <a:t> </a:t>
            </a:r>
            <a:r>
              <a:rPr lang="en-US" sz="1300" dirty="0"/>
              <a:t>parameters for various </a:t>
            </a:r>
            <a:r>
              <a:rPr lang="en-US" sz="1300" dirty="0" smtClean="0"/>
              <a:t>journals within their processes and their editorial </a:t>
            </a:r>
            <a:r>
              <a:rPr lang="en-US" sz="1300" dirty="0"/>
              <a:t>financing, and </a:t>
            </a:r>
            <a:r>
              <a:rPr lang="en-US" sz="1300" b="1" dirty="0" smtClean="0">
                <a:solidFill>
                  <a:srgbClr val="00B050"/>
                </a:solidFill>
              </a:rPr>
              <a:t>produce recommendations </a:t>
            </a:r>
            <a:r>
              <a:rPr lang="en-US" sz="1300" dirty="0"/>
              <a:t>to </a:t>
            </a:r>
            <a:r>
              <a:rPr lang="en-US" sz="1300" dirty="0" smtClean="0"/>
              <a:t>follow </a:t>
            </a:r>
            <a:r>
              <a:rPr lang="en-US" sz="1300" dirty="0"/>
              <a:t>and accompany </a:t>
            </a:r>
            <a:r>
              <a:rPr lang="en-US" sz="1300" dirty="0" smtClean="0"/>
              <a:t>journals towards OA.</a:t>
            </a:r>
            <a:r>
              <a:rPr lang="en-US" sz="1300" dirty="0"/>
              <a:t/>
            </a:r>
            <a:br>
              <a:rPr lang="en-US" sz="1300" dirty="0"/>
            </a:br>
            <a:endParaRPr lang="en-US" sz="1300" dirty="0" smtClean="0"/>
          </a:p>
          <a:p>
            <a:r>
              <a:rPr lang="en-US" sz="1300" dirty="0" smtClean="0"/>
              <a:t>About the Survey scope, let us say: we looked into the </a:t>
            </a:r>
            <a:r>
              <a:rPr lang="en-US" sz="1300" dirty="0"/>
              <a:t>costs of editorial </a:t>
            </a:r>
            <a:r>
              <a:rPr lang="en-US" sz="1300" dirty="0" smtClean="0"/>
              <a:t>contents and their </a:t>
            </a:r>
            <a:r>
              <a:rPr lang="en-US" sz="1300" dirty="0"/>
              <a:t>production </a:t>
            </a:r>
            <a:r>
              <a:rPr lang="en-US" sz="1300" b="1" dirty="0" smtClean="0">
                <a:solidFill>
                  <a:srgbClr val="00B050"/>
                </a:solidFill>
              </a:rPr>
              <a:t>once the article is accepted after being peer reviewed</a:t>
            </a:r>
            <a:r>
              <a:rPr lang="en-US" sz="1300" dirty="0" smtClean="0"/>
              <a:t>. There was no measurement of research labor costs</a:t>
            </a:r>
            <a:r>
              <a:rPr lang="en-US" sz="1300" dirty="0"/>
              <a:t>, </a:t>
            </a:r>
            <a:r>
              <a:rPr lang="en-US" sz="1300" dirty="0" smtClean="0"/>
              <a:t>and writing.</a:t>
            </a:r>
          </a:p>
          <a:p>
            <a:r>
              <a:rPr lang="en-US" sz="1300" b="1" dirty="0" smtClean="0">
                <a:solidFill>
                  <a:schemeClr val="accent4">
                    <a:lumMod val="75000"/>
                  </a:schemeClr>
                </a:solidFill>
              </a:rPr>
              <a:t>Peer review appeared to be a difficult “moment” item. Its measurement is moving back and forth from research to editing (through the fact that scientific </a:t>
            </a:r>
            <a:r>
              <a:rPr lang="en-US" sz="1300" b="1" dirty="0">
                <a:solidFill>
                  <a:schemeClr val="accent4">
                    <a:lumMod val="75000"/>
                  </a:schemeClr>
                </a:solidFill>
              </a:rPr>
              <a:t>expertise </a:t>
            </a:r>
            <a:r>
              <a:rPr lang="en-US" sz="1300" b="1" dirty="0" smtClean="0">
                <a:solidFill>
                  <a:schemeClr val="accent4">
                    <a:lumMod val="75000"/>
                  </a:schemeClr>
                </a:solidFill>
              </a:rPr>
              <a:t>is peer reviewing but it is orchestrated by the editor in charge) </a:t>
            </a:r>
          </a:p>
          <a:p>
            <a:endParaRPr lang="en-US" sz="1300" dirty="0" smtClean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/>
              <a:t>Step one: we conducted half </a:t>
            </a:r>
            <a:r>
              <a:rPr lang="en-US" sz="1300" dirty="0"/>
              <a:t>a dozen </a:t>
            </a:r>
            <a:r>
              <a:rPr lang="en-US" sz="1300" b="1" dirty="0">
                <a:solidFill>
                  <a:srgbClr val="00B050"/>
                </a:solidFill>
              </a:rPr>
              <a:t>interviews with </a:t>
            </a:r>
            <a:r>
              <a:rPr lang="en-US" sz="1300" b="1" dirty="0" smtClean="0">
                <a:solidFill>
                  <a:srgbClr val="00B050"/>
                </a:solidFill>
              </a:rPr>
              <a:t>journals </a:t>
            </a:r>
            <a:r>
              <a:rPr lang="en-US" sz="1300" b="1" dirty="0">
                <a:solidFill>
                  <a:srgbClr val="00B050"/>
                </a:solidFill>
              </a:rPr>
              <a:t>or </a:t>
            </a:r>
            <a:r>
              <a:rPr lang="en-US" sz="1300" b="1" dirty="0" smtClean="0">
                <a:solidFill>
                  <a:srgbClr val="00B050"/>
                </a:solidFill>
              </a:rPr>
              <a:t>editors </a:t>
            </a:r>
            <a:r>
              <a:rPr lang="en-US" sz="1300" dirty="0" smtClean="0"/>
              <a:t>to </a:t>
            </a:r>
            <a:r>
              <a:rPr lang="en-US" sz="1300" dirty="0"/>
              <a:t>describe in detail the </a:t>
            </a:r>
            <a:r>
              <a:rPr lang="en-US" sz="1300" dirty="0" smtClean="0"/>
              <a:t>working of </a:t>
            </a:r>
            <a:r>
              <a:rPr lang="en-US" sz="1300" dirty="0"/>
              <a:t>their </a:t>
            </a:r>
            <a:r>
              <a:rPr lang="en-US" sz="1300" dirty="0" smtClean="0"/>
              <a:t>journals in order for us to </a:t>
            </a:r>
            <a:r>
              <a:rPr lang="en-US" sz="1300" dirty="0"/>
              <a:t>sequence the </a:t>
            </a:r>
            <a:r>
              <a:rPr lang="en-US" sz="1300" b="1" dirty="0">
                <a:solidFill>
                  <a:srgbClr val="00B050"/>
                </a:solidFill>
              </a:rPr>
              <a:t>various stages of the editorial </a:t>
            </a:r>
            <a:r>
              <a:rPr lang="en-US" sz="1300" b="1" dirty="0" smtClean="0">
                <a:solidFill>
                  <a:srgbClr val="00B050"/>
                </a:solidFill>
              </a:rPr>
              <a:t>production chain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/>
              <a:t>Step </a:t>
            </a:r>
            <a:r>
              <a:rPr lang="en-US" sz="1300" dirty="0"/>
              <a:t>2: </a:t>
            </a:r>
            <a:r>
              <a:rPr lang="en-US" sz="1300" dirty="0" smtClean="0"/>
              <a:t>we conducted long </a:t>
            </a:r>
            <a:r>
              <a:rPr lang="en-US" sz="1300" dirty="0"/>
              <a:t>qualitative interviews with 18 scientific journals to gather scientific and financial </a:t>
            </a:r>
            <a:r>
              <a:rPr lang="en-US" sz="1300" dirty="0" smtClean="0"/>
              <a:t>information </a:t>
            </a:r>
            <a:r>
              <a:rPr lang="en-US" sz="1300" dirty="0"/>
              <a:t>on </a:t>
            </a:r>
            <a:r>
              <a:rPr lang="en-US" sz="1300" b="1" dirty="0">
                <a:solidFill>
                  <a:srgbClr val="00B050"/>
                </a:solidFill>
              </a:rPr>
              <a:t>the time and </a:t>
            </a:r>
            <a:r>
              <a:rPr lang="en-US" sz="1300" b="1" dirty="0" smtClean="0">
                <a:solidFill>
                  <a:srgbClr val="00B050"/>
                </a:solidFill>
              </a:rPr>
              <a:t>costs </a:t>
            </a:r>
            <a:r>
              <a:rPr lang="en-US" sz="1300" b="1" dirty="0">
                <a:solidFill>
                  <a:srgbClr val="00B050"/>
                </a:solidFill>
              </a:rPr>
              <a:t>required </a:t>
            </a:r>
            <a:r>
              <a:rPr lang="en-US" sz="1300" dirty="0"/>
              <a:t>for each task in this </a:t>
            </a:r>
            <a:r>
              <a:rPr lang="en-US" sz="1300" dirty="0" smtClean="0"/>
              <a:t>chain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/>
              <a:t>Step </a:t>
            </a:r>
            <a:r>
              <a:rPr lang="en-US" sz="1300" dirty="0"/>
              <a:t>3: </a:t>
            </a:r>
            <a:r>
              <a:rPr lang="en-US" sz="1300" dirty="0" smtClean="0"/>
              <a:t>we </a:t>
            </a:r>
            <a:r>
              <a:rPr lang="en-US" sz="1300" dirty="0" smtClean="0"/>
              <a:t>launched </a:t>
            </a:r>
            <a:r>
              <a:rPr lang="en-US" sz="1300" b="1" dirty="0" smtClean="0">
                <a:solidFill>
                  <a:srgbClr val="00B050"/>
                </a:solidFill>
              </a:rPr>
              <a:t>the quantitative survey </a:t>
            </a:r>
            <a:r>
              <a:rPr lang="en-US" sz="1300" dirty="0" smtClean="0"/>
              <a:t>as a </a:t>
            </a:r>
            <a:r>
              <a:rPr lang="en-US" sz="1300" dirty="0"/>
              <a:t>questionnaire sent to 300 editors of scientific journals (issued by university presses, research centers, ...) between July 2014 and January 2015. The questionnaire included </a:t>
            </a:r>
            <a:r>
              <a:rPr lang="en-US" sz="1300" b="1" dirty="0">
                <a:solidFill>
                  <a:srgbClr val="00B050"/>
                </a:solidFill>
              </a:rPr>
              <a:t>66 items</a:t>
            </a:r>
            <a:r>
              <a:rPr lang="en-US" sz="1300" dirty="0" smtClean="0"/>
              <a:t>.</a:t>
            </a:r>
            <a:endParaRPr lang="fr-FR" sz="1300" dirty="0"/>
          </a:p>
        </p:txBody>
      </p:sp>
    </p:spTree>
    <p:extLst>
      <p:ext uri="{BB962C8B-B14F-4D97-AF65-F5344CB8AC3E}">
        <p14:creationId xmlns:p14="http://schemas.microsoft.com/office/powerpoint/2010/main" val="208249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smtClean="0"/>
              <a:t>final </a:t>
            </a:r>
            <a:r>
              <a:rPr lang="fr-FR" dirty="0" err="1" smtClean="0"/>
              <a:t>operated</a:t>
            </a:r>
            <a:r>
              <a:rPr lang="fr-FR" dirty="0" smtClean="0"/>
              <a:t> </a:t>
            </a:r>
            <a:r>
              <a:rPr lang="fr-FR" dirty="0" err="1" smtClean="0"/>
              <a:t>sample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8229600" cy="1080120"/>
          </a:xfrm>
        </p:spPr>
        <p:txBody>
          <a:bodyPr>
            <a:normAutofit/>
          </a:bodyPr>
          <a:lstStyle/>
          <a:p>
            <a:r>
              <a:rPr lang="en-US" sz="1300" dirty="0" smtClean="0"/>
              <a:t>Out of </a:t>
            </a:r>
            <a:r>
              <a:rPr lang="en-US" sz="1300" b="1" dirty="0">
                <a:solidFill>
                  <a:srgbClr val="00B050"/>
                </a:solidFill>
              </a:rPr>
              <a:t>62 </a:t>
            </a:r>
            <a:r>
              <a:rPr lang="en-US" sz="1300" b="1" dirty="0" smtClean="0">
                <a:solidFill>
                  <a:srgbClr val="00B050"/>
                </a:solidFill>
              </a:rPr>
              <a:t>collected responses</a:t>
            </a:r>
            <a:r>
              <a:rPr lang="en-US" sz="1300" dirty="0" smtClean="0"/>
              <a:t>, </a:t>
            </a:r>
            <a:r>
              <a:rPr lang="en-US" sz="1300" dirty="0"/>
              <a:t>we </a:t>
            </a:r>
            <a:r>
              <a:rPr lang="en-US" sz="1300" dirty="0" smtClean="0"/>
              <a:t>withdrew 2 incomplete</a:t>
            </a:r>
            <a:r>
              <a:rPr lang="en-US" sz="1300" dirty="0"/>
              <a:t>, and 9 STM </a:t>
            </a:r>
            <a:endParaRPr lang="en-US" sz="1300" dirty="0" smtClean="0"/>
          </a:p>
          <a:p>
            <a:r>
              <a:rPr lang="en-US" sz="1300" dirty="0" smtClean="0"/>
              <a:t>The </a:t>
            </a:r>
            <a:r>
              <a:rPr lang="en-US" sz="1300" dirty="0"/>
              <a:t>final sample </a:t>
            </a:r>
            <a:r>
              <a:rPr lang="en-US" sz="1300" b="1" dirty="0">
                <a:solidFill>
                  <a:srgbClr val="00B050"/>
                </a:solidFill>
              </a:rPr>
              <a:t>is 50 </a:t>
            </a:r>
            <a:r>
              <a:rPr lang="en-US" sz="1300" b="1" dirty="0" smtClean="0">
                <a:solidFill>
                  <a:srgbClr val="00B050"/>
                </a:solidFill>
              </a:rPr>
              <a:t>SSH </a:t>
            </a:r>
            <a:r>
              <a:rPr lang="en-US" sz="1300" b="1" dirty="0">
                <a:solidFill>
                  <a:srgbClr val="00B050"/>
                </a:solidFill>
              </a:rPr>
              <a:t>journals </a:t>
            </a:r>
            <a:r>
              <a:rPr lang="en-US" sz="1300" dirty="0" smtClean="0"/>
              <a:t>with exploitable answers with disciplinary profiles such as:</a:t>
            </a:r>
          </a:p>
          <a:p>
            <a:r>
              <a:rPr lang="en-US" sz="1300" dirty="0" smtClean="0"/>
              <a:t>anthropology</a:t>
            </a:r>
            <a:r>
              <a:rPr lang="en-US" sz="1300" dirty="0"/>
              <a:t>, a</a:t>
            </a:r>
            <a:r>
              <a:rPr lang="en-US" sz="1300" dirty="0" smtClean="0"/>
              <a:t>rcheology</a:t>
            </a:r>
            <a:r>
              <a:rPr lang="en-US" sz="1300" dirty="0"/>
              <a:t>, </a:t>
            </a:r>
            <a:r>
              <a:rPr lang="en-US" sz="1300" dirty="0" smtClean="0"/>
              <a:t>art, economy</a:t>
            </a:r>
            <a:r>
              <a:rPr lang="en-US" sz="1300" dirty="0"/>
              <a:t>, </a:t>
            </a:r>
            <a:r>
              <a:rPr lang="en-US" sz="1300" dirty="0" smtClean="0"/>
              <a:t>education, ethnology</a:t>
            </a:r>
            <a:r>
              <a:rPr lang="en-US" sz="1300" dirty="0"/>
              <a:t>, </a:t>
            </a:r>
            <a:r>
              <a:rPr lang="en-US" sz="1300" dirty="0" smtClean="0"/>
              <a:t>geography, museology</a:t>
            </a:r>
            <a:r>
              <a:rPr lang="en-US" sz="1300" dirty="0"/>
              <a:t>, </a:t>
            </a:r>
            <a:r>
              <a:rPr lang="en-US" sz="1300" dirty="0" smtClean="0"/>
              <a:t>history, language</a:t>
            </a:r>
            <a:r>
              <a:rPr lang="en-US" sz="1300" dirty="0"/>
              <a:t>, </a:t>
            </a:r>
            <a:r>
              <a:rPr lang="en-US" sz="1300" dirty="0" smtClean="0"/>
              <a:t>literature, information and documentation sciences, sociology, multidisciplinary.</a:t>
            </a:r>
            <a:endParaRPr lang="fr-FR" sz="1300" dirty="0"/>
          </a:p>
        </p:txBody>
      </p:sp>
      <p:pic>
        <p:nvPicPr>
          <p:cNvPr id="4" name="Shape 5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0500" y="2139702"/>
            <a:ext cx="6607950" cy="2783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080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3758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Findings</a:t>
            </a:r>
            <a:br>
              <a:rPr lang="en-US" sz="2000" dirty="0" smtClean="0"/>
            </a:br>
            <a:endParaRPr lang="fr-FR" sz="2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483518"/>
            <a:ext cx="8229600" cy="432048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300" dirty="0" smtClean="0"/>
              <a:t>The </a:t>
            </a:r>
            <a:r>
              <a:rPr lang="en-US" sz="1300" dirty="0"/>
              <a:t>editorial </a:t>
            </a:r>
            <a:r>
              <a:rPr lang="en-US" sz="1300" dirty="0" smtClean="0"/>
              <a:t>contents </a:t>
            </a:r>
            <a:r>
              <a:rPr lang="en-US" sz="1300" dirty="0"/>
              <a:t>in </a:t>
            </a:r>
            <a:r>
              <a:rPr lang="en-US" sz="1300" dirty="0" smtClean="0"/>
              <a:t>SSH are </a:t>
            </a:r>
            <a:r>
              <a:rPr lang="en-US" sz="1300" b="1" dirty="0" smtClean="0">
                <a:solidFill>
                  <a:srgbClr val="00B050"/>
                </a:solidFill>
              </a:rPr>
              <a:t>produced </a:t>
            </a:r>
            <a:r>
              <a:rPr lang="en-US" sz="1300" b="1" dirty="0">
                <a:solidFill>
                  <a:srgbClr val="00B050"/>
                </a:solidFill>
              </a:rPr>
              <a:t>by public funds</a:t>
            </a: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/>
              <a:t>The main editorial cost is </a:t>
            </a:r>
            <a:r>
              <a:rPr lang="en-US" sz="1300" dirty="0" smtClean="0"/>
              <a:t>the </a:t>
            </a:r>
            <a:r>
              <a:rPr lang="en-US" sz="1300" b="1" dirty="0" smtClean="0">
                <a:solidFill>
                  <a:srgbClr val="00B050"/>
                </a:solidFill>
              </a:rPr>
              <a:t>salary of the copy editor</a:t>
            </a:r>
            <a:r>
              <a:rPr lang="en-US" sz="1300" dirty="0" smtClean="0"/>
              <a:t>.</a:t>
            </a: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/>
              <a:t>Commercial publisher when appears is primarily operating as a printer, and/or a </a:t>
            </a:r>
            <a:r>
              <a:rPr lang="en-US" sz="1300" dirty="0" smtClean="0"/>
              <a:t>distributor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300" b="1" dirty="0" smtClean="0"/>
          </a:p>
          <a:p>
            <a:pPr>
              <a:lnSpc>
                <a:spcPct val="120000"/>
              </a:lnSpc>
            </a:pPr>
            <a:r>
              <a:rPr lang="en-US" sz="1300" b="1" dirty="0" smtClean="0"/>
              <a:t>The </a:t>
            </a:r>
            <a:r>
              <a:rPr lang="en-US" sz="1300" b="1" dirty="0"/>
              <a:t>most important part </a:t>
            </a:r>
            <a:r>
              <a:rPr lang="en-US" sz="1300" dirty="0"/>
              <a:t>of the publishing cost of an </a:t>
            </a:r>
            <a:r>
              <a:rPr lang="en-US" sz="1300" b="1" dirty="0"/>
              <a:t>article</a:t>
            </a:r>
            <a:r>
              <a:rPr lang="en-US" sz="1300" dirty="0"/>
              <a:t> </a:t>
            </a:r>
            <a:r>
              <a:rPr lang="en-US" sz="1300" dirty="0" smtClean="0"/>
              <a:t>is the </a:t>
            </a:r>
            <a:r>
              <a:rPr lang="en-US" sz="1300" b="1" dirty="0" smtClean="0"/>
              <a:t>salary</a:t>
            </a:r>
            <a:r>
              <a:rPr lang="en-US" sz="1300" dirty="0" smtClean="0"/>
              <a:t> of the </a:t>
            </a:r>
            <a:r>
              <a:rPr lang="en-US" sz="1300" dirty="0" smtClean="0"/>
              <a:t>copy </a:t>
            </a:r>
            <a:r>
              <a:rPr lang="en-US" sz="1300" b="1" dirty="0" smtClean="0"/>
              <a:t>editor</a:t>
            </a:r>
            <a:r>
              <a:rPr lang="en-US" sz="1300" dirty="0" smtClean="0"/>
              <a:t>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300" dirty="0" smtClean="0"/>
              <a:t>The </a:t>
            </a:r>
            <a:r>
              <a:rPr lang="en-US" sz="1300" dirty="0"/>
              <a:t>average time required for copy editing tasks </a:t>
            </a:r>
            <a:r>
              <a:rPr lang="en-US" sz="1300" dirty="0" smtClean="0"/>
              <a:t>per journal and  per year is </a:t>
            </a:r>
            <a:r>
              <a:rPr lang="en-US" sz="1300" b="1" dirty="0">
                <a:solidFill>
                  <a:srgbClr val="00B050"/>
                </a:solidFill>
              </a:rPr>
              <a:t>10.5 </a:t>
            </a:r>
            <a:r>
              <a:rPr lang="en-US" sz="1300" b="1" dirty="0" smtClean="0">
                <a:solidFill>
                  <a:srgbClr val="00B050"/>
                </a:solidFill>
              </a:rPr>
              <a:t>months </a:t>
            </a:r>
            <a:r>
              <a:rPr lang="en-US" sz="1300" dirty="0" smtClean="0"/>
              <a:t>as for </a:t>
            </a:r>
            <a:r>
              <a:rPr lang="en-US" sz="1300" dirty="0"/>
              <a:t>the 50 journals of our </a:t>
            </a:r>
            <a:r>
              <a:rPr lang="en-US" sz="1300" dirty="0" smtClean="0"/>
              <a:t>sample. The editor’s tasks we are talking about are: </a:t>
            </a:r>
            <a:r>
              <a:rPr lang="en-US" sz="1300" dirty="0"/>
              <a:t>managing articles from their selection </a:t>
            </a:r>
            <a:r>
              <a:rPr lang="en-US" sz="1300" dirty="0" smtClean="0"/>
              <a:t>to their expertise (through peer review), rewrite some of the </a:t>
            </a:r>
            <a:r>
              <a:rPr lang="en-US" sz="1300" dirty="0" smtClean="0"/>
              <a:t>work, </a:t>
            </a:r>
            <a:r>
              <a:rPr lang="en-US" sz="1300" dirty="0" smtClean="0"/>
              <a:t>check </a:t>
            </a:r>
            <a:r>
              <a:rPr lang="en-US" sz="1300" dirty="0"/>
              <a:t>critical apparatus </a:t>
            </a:r>
            <a:r>
              <a:rPr lang="en-US" sz="1300" dirty="0" smtClean="0"/>
              <a:t>and add missing references, </a:t>
            </a:r>
            <a:r>
              <a:rPr lang="en-US" sz="1300" dirty="0"/>
              <a:t>copy </a:t>
            </a:r>
            <a:r>
              <a:rPr lang="en-US" sz="1300" dirty="0" smtClean="0"/>
              <a:t>edit, structure files through single source publishing process (with TEI-XML tools for example) and prepare paper and/or digital formats.</a:t>
            </a: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/>
              <a:t>10.5 </a:t>
            </a:r>
            <a:r>
              <a:rPr lang="en-US" sz="1300" dirty="0" smtClean="0"/>
              <a:t>months makes an average </a:t>
            </a:r>
            <a:r>
              <a:rPr lang="en-US" sz="1300" b="1" dirty="0" smtClean="0">
                <a:solidFill>
                  <a:srgbClr val="00B050"/>
                </a:solidFill>
              </a:rPr>
              <a:t>of 42.000€ a year (salary)</a:t>
            </a:r>
            <a:r>
              <a:rPr lang="en-US" sz="1300" dirty="0" smtClean="0"/>
              <a:t>. </a:t>
            </a: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 smtClean="0"/>
              <a:t>We can conclude that the </a:t>
            </a:r>
            <a:r>
              <a:rPr lang="en-US" sz="1300" dirty="0"/>
              <a:t>median cost </a:t>
            </a:r>
            <a:r>
              <a:rPr lang="en-US" sz="1300" dirty="0" smtClean="0"/>
              <a:t>for </a:t>
            </a:r>
            <a:r>
              <a:rPr lang="en-US" sz="1300" b="1" dirty="0" smtClean="0">
                <a:solidFill>
                  <a:srgbClr val="00B050"/>
                </a:solidFill>
              </a:rPr>
              <a:t>1 item (article) produced in SSH </a:t>
            </a:r>
            <a:r>
              <a:rPr lang="en-US" sz="1300" b="1" dirty="0">
                <a:solidFill>
                  <a:srgbClr val="00B050"/>
                </a:solidFill>
              </a:rPr>
              <a:t>is </a:t>
            </a:r>
            <a:r>
              <a:rPr lang="en-US" sz="1300" b="1" dirty="0" smtClean="0">
                <a:solidFill>
                  <a:srgbClr val="00B050"/>
                </a:solidFill>
              </a:rPr>
              <a:t>1.330€ </a:t>
            </a:r>
            <a:r>
              <a:rPr lang="en-US" sz="1300" dirty="0" smtClean="0"/>
              <a:t>(</a:t>
            </a:r>
            <a:r>
              <a:rPr lang="en-US" sz="1300" dirty="0"/>
              <a:t>minimum cost </a:t>
            </a:r>
            <a:r>
              <a:rPr lang="en-US" sz="1300" dirty="0" smtClean="0"/>
              <a:t>is 500 and </a:t>
            </a:r>
            <a:r>
              <a:rPr lang="en-US" sz="1300" dirty="0"/>
              <a:t>maximum </a:t>
            </a:r>
            <a:r>
              <a:rPr lang="en-US" sz="1300" dirty="0" smtClean="0"/>
              <a:t>4.000</a:t>
            </a:r>
            <a:r>
              <a:rPr lang="en-US" sz="1300" dirty="0"/>
              <a:t>), and the median cost </a:t>
            </a:r>
            <a:r>
              <a:rPr lang="en-US" sz="1300" dirty="0" smtClean="0"/>
              <a:t>for 1 </a:t>
            </a:r>
            <a:r>
              <a:rPr lang="en-US" sz="1300" dirty="0"/>
              <a:t>page is </a:t>
            </a:r>
            <a:r>
              <a:rPr lang="en-US" sz="1300" dirty="0" smtClean="0"/>
              <a:t>66€ (</a:t>
            </a:r>
            <a:r>
              <a:rPr lang="en-US" sz="1300" dirty="0"/>
              <a:t>minimum cost </a:t>
            </a:r>
            <a:r>
              <a:rPr lang="en-US" sz="1300" dirty="0" smtClean="0"/>
              <a:t>is 5 and maximum </a:t>
            </a:r>
            <a:r>
              <a:rPr lang="en-US" sz="1300" dirty="0"/>
              <a:t>200</a:t>
            </a:r>
            <a:r>
              <a:rPr lang="en-US" sz="1300" dirty="0" smtClean="0"/>
              <a:t>).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300" dirty="0" smtClean="0"/>
          </a:p>
          <a:p>
            <a:pPr>
              <a:lnSpc>
                <a:spcPct val="120000"/>
              </a:lnSpc>
            </a:pPr>
            <a:r>
              <a:rPr lang="en-US" sz="1300" dirty="0" smtClean="0"/>
              <a:t>The </a:t>
            </a:r>
            <a:r>
              <a:rPr lang="en-US" sz="1300" dirty="0"/>
              <a:t>share of the </a:t>
            </a:r>
            <a:r>
              <a:rPr lang="en-US" sz="1300" dirty="0" smtClean="0"/>
              <a:t>cost for the print</a:t>
            </a:r>
            <a:r>
              <a:rPr lang="en-US" sz="1300" dirty="0"/>
              <a:t>, </a:t>
            </a:r>
            <a:r>
              <a:rPr lang="en-US" sz="1300" b="1" dirty="0">
                <a:solidFill>
                  <a:srgbClr val="00B050"/>
                </a:solidFill>
              </a:rPr>
              <a:t>broadcast and </a:t>
            </a:r>
            <a:r>
              <a:rPr lang="en-US" sz="1300" b="1" dirty="0" smtClean="0">
                <a:solidFill>
                  <a:srgbClr val="00B050"/>
                </a:solidFill>
              </a:rPr>
              <a:t>distribution </a:t>
            </a:r>
            <a:r>
              <a:rPr lang="en-US" sz="1300" b="1" dirty="0">
                <a:solidFill>
                  <a:srgbClr val="00B050"/>
                </a:solidFill>
              </a:rPr>
              <a:t>is not predominant </a:t>
            </a:r>
            <a:r>
              <a:rPr lang="en-US" sz="1300" dirty="0"/>
              <a:t>in relation to the salary of the </a:t>
            </a:r>
            <a:r>
              <a:rPr lang="en-US" sz="1300" dirty="0" smtClean="0"/>
              <a:t>editor</a:t>
            </a:r>
            <a:r>
              <a:rPr lang="en-US" sz="1300" dirty="0" smtClean="0"/>
              <a:t>: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300" dirty="0" smtClean="0"/>
              <a:t>The response we got  from 25 of the  journals is that  the yearly average cost for printing and distribution is 11.200€</a:t>
            </a:r>
            <a:endParaRPr lang="fr-FR" sz="1300" dirty="0"/>
          </a:p>
        </p:txBody>
      </p:sp>
    </p:spTree>
    <p:extLst>
      <p:ext uri="{BB962C8B-B14F-4D97-AF65-F5344CB8AC3E}">
        <p14:creationId xmlns:p14="http://schemas.microsoft.com/office/powerpoint/2010/main" val="142471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579710"/>
          </a:xfrm>
        </p:spPr>
        <p:txBody>
          <a:bodyPr/>
          <a:lstStyle/>
          <a:p>
            <a:r>
              <a:rPr lang="fr-FR" sz="2400" dirty="0" err="1" smtClean="0"/>
              <a:t>Dissemination</a:t>
            </a:r>
            <a:r>
              <a:rPr lang="fr-FR" sz="2400" dirty="0" smtClean="0"/>
              <a:t> of SSH </a:t>
            </a:r>
            <a:r>
              <a:rPr lang="fr-FR" sz="2400" dirty="0" err="1" smtClean="0"/>
              <a:t>journals</a:t>
            </a:r>
            <a:r>
              <a:rPr lang="fr-FR" sz="2400" dirty="0" smtClean="0"/>
              <a:t>: OA and new questions</a:t>
            </a:r>
            <a:endParaRPr lang="fr-FR" sz="24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771550"/>
            <a:ext cx="8229600" cy="4154299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1100" dirty="0" smtClean="0"/>
              <a:t>The journals in SSH in France are not applying the Article Processing Charge for support of the Open Access model (also called gold with APC) nor they are choosing a fully paid distribution model</a:t>
            </a:r>
            <a:r>
              <a:rPr lang="en-US" sz="1100" b="1" dirty="0" smtClean="0">
                <a:solidFill>
                  <a:srgbClr val="00B050"/>
                </a:solidFill>
              </a:rPr>
              <a:t>. Preferred modes of distribution are</a:t>
            </a:r>
            <a:r>
              <a:rPr lang="en-US" sz="1100" dirty="0" smtClean="0"/>
              <a:t>:</a:t>
            </a:r>
          </a:p>
          <a:p>
            <a:pPr marL="171450" indent="-17145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25 journals (50% of the sample) are distributed </a:t>
            </a:r>
            <a:r>
              <a:rPr lang="en-US" sz="1100" b="1" dirty="0" smtClean="0">
                <a:solidFill>
                  <a:srgbClr val="00B050"/>
                </a:solidFill>
              </a:rPr>
              <a:t>under subscription with a moving wall </a:t>
            </a:r>
            <a:r>
              <a:rPr lang="en-US" sz="1100" dirty="0" smtClean="0"/>
              <a:t>going from 1 to 5 years before going open access</a:t>
            </a:r>
          </a:p>
          <a:p>
            <a:pPr marL="171450" indent="-17145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20 journals (42%) chose a digital broadcast with OA mode: 9 </a:t>
            </a:r>
            <a:r>
              <a:rPr lang="en-US" sz="1100" dirty="0" smtClean="0">
                <a:solidFill>
                  <a:srgbClr val="00B050"/>
                </a:solidFill>
              </a:rPr>
              <a:t>exclusive OA</a:t>
            </a:r>
            <a:r>
              <a:rPr lang="en-US" sz="1100" dirty="0" smtClean="0"/>
              <a:t> and 11 with </a:t>
            </a:r>
            <a:r>
              <a:rPr lang="en-US" sz="1100" b="1" dirty="0" smtClean="0">
                <a:solidFill>
                  <a:srgbClr val="00B050"/>
                </a:solidFill>
              </a:rPr>
              <a:t>the freemium model (free access to html text</a:t>
            </a:r>
            <a:r>
              <a:rPr lang="en-US" sz="1100" dirty="0" smtClean="0"/>
              <a:t> and </a:t>
            </a:r>
            <a:r>
              <a:rPr lang="en-US" sz="1100" b="1" dirty="0" smtClean="0">
                <a:solidFill>
                  <a:srgbClr val="00B050"/>
                </a:solidFill>
              </a:rPr>
              <a:t>sale</a:t>
            </a:r>
            <a:r>
              <a:rPr lang="en-US" sz="1100" dirty="0" smtClean="0"/>
              <a:t> of related services and format)</a:t>
            </a:r>
          </a:p>
          <a:p>
            <a:pPr marL="171450" indent="-17145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5 journals (8%) </a:t>
            </a:r>
            <a:r>
              <a:rPr lang="en-US" sz="1100" b="1" dirty="0" smtClean="0">
                <a:solidFill>
                  <a:srgbClr val="00B050"/>
                </a:solidFill>
              </a:rPr>
              <a:t>do not have a digital </a:t>
            </a:r>
            <a:r>
              <a:rPr lang="en-US" sz="1100" dirty="0" smtClean="0"/>
              <a:t>access</a:t>
            </a:r>
          </a:p>
          <a:p>
            <a:pPr marL="171450" indent="-171450">
              <a:lnSpc>
                <a:spcPct val="160000"/>
              </a:lnSpc>
              <a:buFont typeface="Arial" panose="020B0604020202020204" pitchFamily="34" charset="0"/>
              <a:buChar char="•"/>
            </a:pPr>
            <a:endParaRPr lang="en-US" sz="1100" dirty="0" smtClean="0"/>
          </a:p>
          <a:p>
            <a:pPr>
              <a:lnSpc>
                <a:spcPct val="160000"/>
              </a:lnSpc>
            </a:pPr>
            <a:r>
              <a:rPr lang="en-US" sz="1100" dirty="0" smtClean="0"/>
              <a:t>Let us mention a few others  findings:</a:t>
            </a:r>
          </a:p>
          <a:p>
            <a:pPr marL="171450" indent="-17145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rgbClr val="00B050"/>
                </a:solidFill>
              </a:rPr>
              <a:t>historical</a:t>
            </a:r>
            <a:r>
              <a:rPr lang="en-US" sz="1100" dirty="0" smtClean="0"/>
              <a:t> </a:t>
            </a:r>
            <a:r>
              <a:rPr lang="en-US" sz="1100" b="1" dirty="0" smtClean="0">
                <a:solidFill>
                  <a:srgbClr val="00B050"/>
                </a:solidFill>
              </a:rPr>
              <a:t>disciplines</a:t>
            </a:r>
            <a:r>
              <a:rPr lang="en-US" sz="1100" dirty="0" smtClean="0"/>
              <a:t> mainly choose a </a:t>
            </a:r>
            <a:r>
              <a:rPr lang="en-US" sz="1100" b="1" dirty="0" smtClean="0">
                <a:solidFill>
                  <a:srgbClr val="00B050"/>
                </a:solidFill>
              </a:rPr>
              <a:t>moving wall  </a:t>
            </a:r>
            <a:r>
              <a:rPr lang="en-US" sz="1100" dirty="0" smtClean="0"/>
              <a:t>with subscription </a:t>
            </a:r>
          </a:p>
          <a:p>
            <a:pPr marL="171450" indent="-17145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rgbClr val="00B050"/>
                </a:solidFill>
              </a:rPr>
              <a:t>OA</a:t>
            </a:r>
            <a:r>
              <a:rPr lang="en-US" sz="1100" dirty="0" smtClean="0"/>
              <a:t> is heavily selected for </a:t>
            </a:r>
            <a:r>
              <a:rPr lang="en-US" sz="1100" b="1" dirty="0" smtClean="0">
                <a:solidFill>
                  <a:srgbClr val="00B050"/>
                </a:solidFill>
              </a:rPr>
              <a:t>geography, sociology and multidisciplinary journals</a:t>
            </a:r>
          </a:p>
          <a:p>
            <a:pPr marL="171450" indent="-17145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during qualitative interviews, the reasons for choosing OA, that geographers highlighted, are clearly the </a:t>
            </a:r>
            <a:r>
              <a:rPr lang="en-US" sz="1100" b="1" dirty="0" smtClean="0">
                <a:solidFill>
                  <a:srgbClr val="00B050"/>
                </a:solidFill>
              </a:rPr>
              <a:t>possibilities offered by the digital humanities</a:t>
            </a:r>
          </a:p>
          <a:p>
            <a:pPr marL="171450" indent="-17145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the cost of printing and distribution </a:t>
            </a:r>
            <a:r>
              <a:rPr lang="en-US" sz="1100" b="1" dirty="0" smtClean="0">
                <a:solidFill>
                  <a:srgbClr val="00B050"/>
                </a:solidFill>
              </a:rPr>
              <a:t>does not prevent the paper copy </a:t>
            </a:r>
            <a:r>
              <a:rPr lang="en-US" sz="1100" dirty="0" smtClean="0"/>
              <a:t>in addition to the digital version</a:t>
            </a:r>
          </a:p>
          <a:p>
            <a:pPr marL="171450" indent="-17145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the interviews revealed the </a:t>
            </a:r>
            <a:r>
              <a:rPr lang="en-US" sz="1100" b="1" dirty="0" smtClean="0">
                <a:solidFill>
                  <a:srgbClr val="00B050"/>
                </a:solidFill>
              </a:rPr>
              <a:t>symbolic</a:t>
            </a:r>
            <a:r>
              <a:rPr lang="en-US" sz="1100" dirty="0" smtClean="0"/>
              <a:t> strength of a paper version which </a:t>
            </a:r>
            <a:r>
              <a:rPr lang="en-US" sz="1100" b="1" dirty="0" smtClean="0">
                <a:solidFill>
                  <a:srgbClr val="00B050"/>
                </a:solidFill>
              </a:rPr>
              <a:t>is seen as </a:t>
            </a:r>
            <a:r>
              <a:rPr lang="en-US" sz="1100" dirty="0" smtClean="0"/>
              <a:t>providing legitimacy while ensuring </a:t>
            </a:r>
            <a:r>
              <a:rPr lang="en-US" sz="1100" b="1" dirty="0" smtClean="0">
                <a:solidFill>
                  <a:srgbClr val="00B050"/>
                </a:solidFill>
              </a:rPr>
              <a:t>supposed quality </a:t>
            </a:r>
            <a:r>
              <a:rPr lang="en-US" sz="1100" dirty="0" smtClean="0"/>
              <a:t>content.</a:t>
            </a:r>
          </a:p>
          <a:p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57212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Work</a:t>
            </a:r>
            <a:r>
              <a:rPr lang="fr-FR" dirty="0" smtClean="0"/>
              <a:t> to come for BSN7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First </a:t>
            </a:r>
            <a:r>
              <a:rPr lang="fr-FR" sz="2400" dirty="0" err="1" smtClean="0"/>
              <a:t>steps</a:t>
            </a:r>
            <a:r>
              <a:rPr lang="fr-FR" sz="2400" dirty="0" smtClean="0"/>
              <a:t> of the </a:t>
            </a:r>
            <a:r>
              <a:rPr lang="fr-FR" sz="2400" dirty="0" err="1" smtClean="0"/>
              <a:t>survey</a:t>
            </a:r>
            <a:r>
              <a:rPr lang="fr-FR" sz="2400" dirty="0" smtClean="0"/>
              <a:t> </a:t>
            </a:r>
            <a:r>
              <a:rPr lang="fr-FR" sz="2400" dirty="0" err="1" smtClean="0"/>
              <a:t>was</a:t>
            </a:r>
            <a:r>
              <a:rPr lang="fr-FR" sz="2400" dirty="0" smtClean="0"/>
              <a:t> to figure out the </a:t>
            </a:r>
            <a:r>
              <a:rPr lang="fr-FR" sz="2400" dirty="0" err="1" smtClean="0"/>
              <a:t>landscape</a:t>
            </a:r>
            <a:r>
              <a:rPr lang="fr-FR" sz="2400" dirty="0" smtClean="0"/>
              <a:t>, </a:t>
            </a:r>
            <a:r>
              <a:rPr lang="fr-FR" sz="2400" dirty="0" err="1" smtClean="0"/>
              <a:t>actors</a:t>
            </a:r>
            <a:r>
              <a:rPr lang="fr-FR" sz="2400" dirty="0" smtClean="0"/>
              <a:t>, </a:t>
            </a:r>
            <a:r>
              <a:rPr lang="fr-FR" sz="2400" dirty="0" err="1" smtClean="0"/>
              <a:t>functions</a:t>
            </a:r>
            <a:r>
              <a:rPr lang="fr-FR" sz="2400" dirty="0" smtClean="0"/>
              <a:t>, </a:t>
            </a:r>
            <a:r>
              <a:rPr lang="fr-FR" sz="2400" dirty="0" err="1" smtClean="0"/>
              <a:t>processes</a:t>
            </a:r>
            <a:r>
              <a:rPr lang="fr-FR" sz="2400" dirty="0" smtClean="0"/>
              <a:t>,... </a:t>
            </a:r>
            <a:r>
              <a:rPr lang="fr-FR" sz="2400" dirty="0" err="1" smtClean="0"/>
              <a:t>we</a:t>
            </a:r>
            <a:r>
              <a:rPr lang="fr-FR" sz="2400" dirty="0" smtClean="0"/>
              <a:t> </a:t>
            </a:r>
            <a:r>
              <a:rPr lang="fr-FR" sz="2400" dirty="0" err="1" smtClean="0"/>
              <a:t>did</a:t>
            </a:r>
            <a:endParaRPr lang="fr-F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2</a:t>
            </a:r>
            <a:r>
              <a:rPr lang="fr-FR" sz="2400" baseline="30000" dirty="0" smtClean="0"/>
              <a:t>nd</a:t>
            </a:r>
            <a:r>
              <a:rPr lang="fr-FR" sz="2400" dirty="0" smtClean="0"/>
              <a:t> </a:t>
            </a:r>
            <a:r>
              <a:rPr lang="fr-FR" sz="2400" dirty="0" err="1" smtClean="0"/>
              <a:t>step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aiming</a:t>
            </a:r>
            <a:r>
              <a:rPr lang="fr-FR" sz="2400" dirty="0" smtClean="0"/>
              <a:t> to mesure the </a:t>
            </a:r>
            <a:r>
              <a:rPr lang="fr-FR" sz="2400" dirty="0" err="1" smtClean="0"/>
              <a:t>specificities</a:t>
            </a:r>
            <a:r>
              <a:rPr lang="fr-FR" sz="2400" dirty="0" smtClean="0"/>
              <a:t> of digital </a:t>
            </a:r>
            <a:r>
              <a:rPr lang="fr-FR" sz="2400" dirty="0" err="1" smtClean="0"/>
              <a:t>publishing</a:t>
            </a:r>
            <a:r>
              <a:rPr lang="fr-FR" sz="2400" dirty="0" smtClean="0"/>
              <a:t> (</a:t>
            </a:r>
            <a:r>
              <a:rPr lang="fr-FR" sz="2400" dirty="0" err="1" smtClean="0"/>
              <a:t>within</a:t>
            </a:r>
            <a:r>
              <a:rPr lang="fr-FR" sz="2400" dirty="0" smtClean="0"/>
              <a:t> and/or </a:t>
            </a:r>
            <a:r>
              <a:rPr lang="fr-FR" sz="2400" dirty="0" err="1" smtClean="0"/>
              <a:t>without</a:t>
            </a:r>
            <a:r>
              <a:rPr lang="fr-FR" sz="2400" dirty="0" smtClean="0"/>
              <a:t> the </a:t>
            </a:r>
            <a:r>
              <a:rPr lang="fr-FR" sz="2400" dirty="0" err="1" smtClean="0"/>
              <a:t>paper</a:t>
            </a:r>
            <a:r>
              <a:rPr lang="fr-FR" sz="2400" dirty="0" smtClean="0"/>
              <a:t> model </a:t>
            </a:r>
            <a:r>
              <a:rPr lang="fr-FR" sz="2400" dirty="0" err="1" smtClean="0"/>
              <a:t>process</a:t>
            </a:r>
            <a:r>
              <a:rPr lang="fr-FR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3rd </a:t>
            </a:r>
            <a:r>
              <a:rPr lang="fr-FR" sz="2400" dirty="0" err="1" smtClean="0"/>
              <a:t>step</a:t>
            </a:r>
            <a:r>
              <a:rPr lang="fr-FR" sz="2400" dirty="0" smtClean="0"/>
              <a:t> </a:t>
            </a:r>
            <a:r>
              <a:rPr lang="fr-FR" sz="2400" dirty="0" err="1" smtClean="0"/>
              <a:t>could</a:t>
            </a:r>
            <a:r>
              <a:rPr lang="fr-FR" sz="2400" dirty="0" smtClean="0"/>
              <a:t> </a:t>
            </a:r>
            <a:r>
              <a:rPr lang="fr-FR" sz="2400" dirty="0" err="1" smtClean="0"/>
              <a:t>be</a:t>
            </a:r>
            <a:r>
              <a:rPr lang="fr-FR" sz="2400" dirty="0" smtClean="0"/>
              <a:t> to </a:t>
            </a:r>
            <a:r>
              <a:rPr lang="fr-FR" sz="2400" dirty="0" err="1" smtClean="0"/>
              <a:t>measure</a:t>
            </a:r>
            <a:r>
              <a:rPr lang="fr-FR" sz="2400" dirty="0" smtClean="0"/>
              <a:t> impact of digital </a:t>
            </a:r>
            <a:r>
              <a:rPr lang="fr-FR" sz="2400" dirty="0" err="1" smtClean="0"/>
              <a:t>humanities</a:t>
            </a:r>
            <a:r>
              <a:rPr lang="fr-FR" sz="2400" dirty="0" smtClean="0"/>
              <a:t> in </a:t>
            </a:r>
            <a:r>
              <a:rPr lang="fr-FR" sz="2400" dirty="0" err="1" smtClean="0"/>
              <a:t>producing</a:t>
            </a:r>
            <a:r>
              <a:rPr lang="fr-FR" sz="2400" dirty="0" smtClean="0"/>
              <a:t> </a:t>
            </a:r>
            <a:r>
              <a:rPr lang="fr-FR" sz="2400" dirty="0" err="1" smtClean="0"/>
              <a:t>research</a:t>
            </a:r>
            <a:r>
              <a:rPr lang="fr-FR" sz="2400" dirty="0" smtClean="0"/>
              <a:t> and </a:t>
            </a:r>
            <a:r>
              <a:rPr lang="fr-FR" sz="2400" dirty="0" err="1" smtClean="0"/>
              <a:t>its</a:t>
            </a:r>
            <a:r>
              <a:rPr lang="fr-FR" sz="2400" dirty="0" smtClean="0"/>
              <a:t> </a:t>
            </a:r>
            <a:r>
              <a:rPr lang="fr-FR" sz="2400" dirty="0" err="1" smtClean="0"/>
              <a:t>dissemination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76297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Remerciements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400" dirty="0" err="1" smtClean="0"/>
              <a:t>Thank</a:t>
            </a:r>
            <a:r>
              <a:rPr lang="fr-FR" sz="1400" dirty="0" smtClean="0"/>
              <a:t> </a:t>
            </a:r>
            <a:r>
              <a:rPr lang="fr-FR" sz="1400" dirty="0" err="1" smtClean="0"/>
              <a:t>you</a:t>
            </a:r>
            <a:r>
              <a:rPr lang="fr-FR" sz="1400" dirty="0" smtClean="0"/>
              <a:t> to DH2015 for </a:t>
            </a:r>
            <a:r>
              <a:rPr lang="fr-FR" sz="1400" dirty="0" err="1" smtClean="0"/>
              <a:t>selecting</a:t>
            </a:r>
            <a:r>
              <a:rPr lang="fr-FR" sz="1400" dirty="0" smtClean="0"/>
              <a:t> </a:t>
            </a:r>
            <a:r>
              <a:rPr lang="fr-FR" sz="1400" dirty="0" err="1" smtClean="0"/>
              <a:t>our</a:t>
            </a:r>
            <a:r>
              <a:rPr lang="fr-FR" sz="1400" dirty="0" smtClean="0"/>
              <a:t> </a:t>
            </a:r>
            <a:r>
              <a:rPr lang="fr-FR" sz="1400" dirty="0" err="1" smtClean="0"/>
              <a:t>paper</a:t>
            </a:r>
            <a:r>
              <a:rPr lang="fr-FR" sz="1400" dirty="0" smtClean="0"/>
              <a:t> </a:t>
            </a:r>
          </a:p>
          <a:p>
            <a:r>
              <a:rPr lang="fr-FR" sz="1400" dirty="0" err="1" smtClean="0"/>
              <a:t>Thank</a:t>
            </a:r>
            <a:r>
              <a:rPr lang="fr-FR" sz="1400" dirty="0" smtClean="0"/>
              <a:t> </a:t>
            </a:r>
            <a:r>
              <a:rPr lang="fr-FR" sz="1400" dirty="0" err="1" smtClean="0"/>
              <a:t>you</a:t>
            </a:r>
            <a:r>
              <a:rPr lang="fr-FR" sz="1400" dirty="0" smtClean="0"/>
              <a:t> for </a:t>
            </a:r>
            <a:r>
              <a:rPr lang="fr-FR" sz="1400" dirty="0" err="1" smtClean="0"/>
              <a:t>listening</a:t>
            </a:r>
            <a:r>
              <a:rPr lang="fr-FR" sz="1400" dirty="0" smtClean="0"/>
              <a:t> to us</a:t>
            </a:r>
          </a:p>
          <a:p>
            <a:r>
              <a:rPr lang="fr-FR" sz="1400" dirty="0" err="1" smtClean="0"/>
              <a:t>Thank</a:t>
            </a:r>
            <a:r>
              <a:rPr lang="fr-FR" sz="1400" dirty="0" smtClean="0"/>
              <a:t> </a:t>
            </a:r>
            <a:r>
              <a:rPr lang="fr-FR" sz="1400" dirty="0" err="1" smtClean="0"/>
              <a:t>you</a:t>
            </a:r>
            <a:r>
              <a:rPr lang="fr-FR" sz="1400" dirty="0" smtClean="0"/>
              <a:t> to </a:t>
            </a:r>
            <a:r>
              <a:rPr lang="fr-FR" sz="1400" dirty="0"/>
              <a:t>A</a:t>
            </a:r>
            <a:r>
              <a:rPr lang="fr-FR" sz="1400" dirty="0" smtClean="0"/>
              <a:t>nne-</a:t>
            </a:r>
            <a:r>
              <a:rPr lang="fr-FR" sz="1400" dirty="0" err="1" smtClean="0"/>
              <a:t>Solweig</a:t>
            </a:r>
            <a:r>
              <a:rPr lang="fr-FR" sz="1400" dirty="0" smtClean="0"/>
              <a:t> and Odile </a:t>
            </a:r>
            <a:r>
              <a:rPr lang="fr-FR" sz="1400" dirty="0" err="1" smtClean="0"/>
              <a:t>who</a:t>
            </a:r>
            <a:r>
              <a:rPr lang="fr-FR" sz="1400" dirty="0" smtClean="0"/>
              <a:t> </a:t>
            </a:r>
            <a:r>
              <a:rPr lang="fr-FR" sz="1400" dirty="0" err="1" smtClean="0"/>
              <a:t>wrote</a:t>
            </a:r>
            <a:r>
              <a:rPr lang="fr-FR" sz="1400" dirty="0" smtClean="0"/>
              <a:t> the article</a:t>
            </a:r>
          </a:p>
          <a:p>
            <a:r>
              <a:rPr lang="fr-FR" sz="1400" dirty="0" err="1" smtClean="0"/>
              <a:t>Thank</a:t>
            </a:r>
            <a:r>
              <a:rPr lang="fr-FR" sz="1400" dirty="0" smtClean="0"/>
              <a:t> </a:t>
            </a:r>
            <a:r>
              <a:rPr lang="fr-FR" sz="1400" dirty="0" err="1" smtClean="0"/>
              <a:t>you</a:t>
            </a:r>
            <a:r>
              <a:rPr lang="fr-FR" sz="1400" dirty="0" smtClean="0"/>
              <a:t> to BSN7 for </a:t>
            </a:r>
            <a:r>
              <a:rPr lang="fr-FR" sz="1400" dirty="0" err="1" smtClean="0"/>
              <a:t>that</a:t>
            </a:r>
            <a:r>
              <a:rPr lang="fr-FR" sz="1400" dirty="0" smtClean="0"/>
              <a:t> </a:t>
            </a:r>
            <a:r>
              <a:rPr lang="fr-FR" sz="1400" dirty="0" err="1" smtClean="0"/>
              <a:t>great</a:t>
            </a:r>
            <a:r>
              <a:rPr lang="fr-FR" sz="1400" dirty="0" smtClean="0"/>
              <a:t> </a:t>
            </a:r>
            <a:r>
              <a:rPr lang="fr-FR" sz="1400" dirty="0" err="1" smtClean="0"/>
              <a:t>work</a:t>
            </a:r>
            <a:r>
              <a:rPr lang="fr-FR" sz="1400" dirty="0" smtClean="0"/>
              <a:t> </a:t>
            </a:r>
            <a:r>
              <a:rPr lang="fr-FR" sz="1400" dirty="0" err="1" smtClean="0"/>
              <a:t>we</a:t>
            </a:r>
            <a:r>
              <a:rPr lang="fr-FR" sz="1400" dirty="0" smtClean="0"/>
              <a:t> </a:t>
            </a:r>
            <a:r>
              <a:rPr lang="fr-FR" sz="1400" dirty="0" err="1" smtClean="0"/>
              <a:t>did</a:t>
            </a:r>
            <a:r>
              <a:rPr lang="fr-FR" sz="1400" dirty="0" smtClean="0"/>
              <a:t>, do and </a:t>
            </a:r>
            <a:r>
              <a:rPr lang="fr-FR" sz="1400" dirty="0" err="1" smtClean="0"/>
              <a:t>will</a:t>
            </a:r>
            <a:r>
              <a:rPr lang="fr-FR" sz="1400" dirty="0" smtClean="0"/>
              <a:t> go on </a:t>
            </a:r>
            <a:r>
              <a:rPr lang="fr-FR" sz="1400" dirty="0" err="1" smtClean="0"/>
              <a:t>doing</a:t>
            </a:r>
            <a:endParaRPr lang="fr-FR" sz="1400" dirty="0" smtClean="0"/>
          </a:p>
          <a:p>
            <a:r>
              <a:rPr lang="fr-FR" sz="1400" dirty="0" err="1" smtClean="0"/>
              <a:t>Thank</a:t>
            </a:r>
            <a:r>
              <a:rPr lang="fr-FR" sz="1400" dirty="0" smtClean="0"/>
              <a:t> </a:t>
            </a:r>
            <a:r>
              <a:rPr lang="fr-FR" sz="1400" dirty="0" err="1" smtClean="0"/>
              <a:t>you</a:t>
            </a:r>
            <a:r>
              <a:rPr lang="fr-FR" sz="1400" dirty="0" smtClean="0"/>
              <a:t> to french </a:t>
            </a:r>
            <a:r>
              <a:rPr lang="fr-FR" sz="1400" dirty="0" err="1" smtClean="0"/>
              <a:t>ministry</a:t>
            </a:r>
            <a:r>
              <a:rPr lang="fr-FR" sz="1400" dirty="0" smtClean="0"/>
              <a:t> of </a:t>
            </a:r>
            <a:r>
              <a:rPr lang="fr-FR" sz="1400" dirty="0" err="1" smtClean="0"/>
              <a:t>research</a:t>
            </a:r>
            <a:r>
              <a:rPr lang="fr-FR" sz="1400" dirty="0" smtClean="0"/>
              <a:t> </a:t>
            </a:r>
            <a:r>
              <a:rPr lang="fr-FR" sz="1400" dirty="0" err="1" smtClean="0"/>
              <a:t>who</a:t>
            </a:r>
            <a:r>
              <a:rPr lang="fr-FR" sz="1400" dirty="0" smtClean="0"/>
              <a:t> made possible </a:t>
            </a:r>
            <a:r>
              <a:rPr lang="fr-FR" sz="1400" dirty="0" err="1" smtClean="0"/>
              <a:t>our</a:t>
            </a:r>
            <a:r>
              <a:rPr lang="fr-FR" sz="1400" dirty="0" smtClean="0"/>
              <a:t> </a:t>
            </a:r>
            <a:r>
              <a:rPr lang="fr-FR" sz="1400" dirty="0" err="1" smtClean="0"/>
              <a:t>visit</a:t>
            </a:r>
            <a:r>
              <a:rPr lang="fr-FR" sz="1400" dirty="0" smtClean="0"/>
              <a:t> </a:t>
            </a:r>
            <a:r>
              <a:rPr lang="fr-FR" sz="1400" dirty="0" err="1" smtClean="0"/>
              <a:t>here</a:t>
            </a:r>
            <a:r>
              <a:rPr lang="fr-FR" sz="1400" dirty="0" smtClean="0"/>
              <a:t> </a:t>
            </a:r>
          </a:p>
          <a:p>
            <a:endParaRPr lang="fr-FR" sz="1400" dirty="0"/>
          </a:p>
          <a:p>
            <a:r>
              <a:rPr lang="fr-FR" sz="1400" dirty="0" err="1" smtClean="0"/>
              <a:t>Some</a:t>
            </a:r>
            <a:r>
              <a:rPr lang="fr-FR" sz="1400" dirty="0" smtClean="0"/>
              <a:t> links</a:t>
            </a:r>
          </a:p>
          <a:p>
            <a:r>
              <a:rPr lang="fr-FR" sz="1400" dirty="0" smtClean="0"/>
              <a:t>BSN7 </a:t>
            </a:r>
            <a:r>
              <a:rPr lang="fr-FR" sz="1400" dirty="0" smtClean="0">
                <a:hlinkClick r:id="rId2"/>
              </a:rPr>
              <a:t>http</a:t>
            </a:r>
            <a:r>
              <a:rPr lang="fr-FR" sz="1400" dirty="0">
                <a:hlinkClick r:id="rId2"/>
              </a:rPr>
              <a:t>://www.bibliothequescientifiquenumerique.fr/?-</a:t>
            </a:r>
            <a:r>
              <a:rPr lang="fr-FR" sz="1400" dirty="0" smtClean="0">
                <a:hlinkClick r:id="rId2"/>
              </a:rPr>
              <a:t>Edition-scientifique-</a:t>
            </a:r>
            <a:endParaRPr lang="fr-FR" sz="1400" dirty="0" smtClean="0"/>
          </a:p>
          <a:p>
            <a:r>
              <a:rPr lang="fr-FR" sz="1400" dirty="0" smtClean="0"/>
              <a:t>The </a:t>
            </a:r>
            <a:r>
              <a:rPr lang="fr-FR" sz="1400" dirty="0" err="1" smtClean="0"/>
              <a:t>survey</a:t>
            </a:r>
            <a:r>
              <a:rPr lang="fr-FR" sz="1400" dirty="0"/>
              <a:t> </a:t>
            </a:r>
            <a:r>
              <a:rPr lang="fr-FR" sz="1400" dirty="0">
                <a:hlinkClick r:id="rId3"/>
              </a:rPr>
              <a:t>http://www.bibliothequescientifiquenumerique.fr/?</a:t>
            </a:r>
            <a:r>
              <a:rPr lang="fr-FR" sz="1400" dirty="0" smtClean="0">
                <a:hlinkClick r:id="rId3"/>
              </a:rPr>
              <a:t>Enquete-sur-les-couts-editoriaux,62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Emails</a:t>
            </a:r>
          </a:p>
          <a:p>
            <a:r>
              <a:rPr lang="fr-FR" sz="1400" dirty="0" smtClean="0"/>
              <a:t>Odile </a:t>
            </a:r>
            <a:r>
              <a:rPr lang="fr-FR" sz="1400" dirty="0" err="1" smtClean="0"/>
              <a:t>Contat</a:t>
            </a:r>
            <a:r>
              <a:rPr lang="fr-FR" sz="1400" dirty="0"/>
              <a:t> CNRS </a:t>
            </a:r>
            <a:r>
              <a:rPr lang="fr-FR" sz="1400" dirty="0" smtClean="0">
                <a:hlinkClick r:id="rId4"/>
              </a:rPr>
              <a:t>Odile.CONTAT@cnrs-dir.fr</a:t>
            </a:r>
            <a:endParaRPr lang="fr-FR" sz="1400" dirty="0" smtClean="0"/>
          </a:p>
          <a:p>
            <a:r>
              <a:rPr lang="fr-FR" sz="1400" dirty="0" smtClean="0"/>
              <a:t>Anne-</a:t>
            </a:r>
            <a:r>
              <a:rPr lang="fr-FR" sz="1400" dirty="0" err="1" smtClean="0"/>
              <a:t>Solweig</a:t>
            </a:r>
            <a:r>
              <a:rPr lang="fr-FR" sz="1400" dirty="0" smtClean="0"/>
              <a:t> </a:t>
            </a:r>
            <a:r>
              <a:rPr lang="fr-FR" sz="1400" dirty="0"/>
              <a:t>Gremillet INSEP </a:t>
            </a:r>
            <a:r>
              <a:rPr lang="fr-FR" sz="1400" dirty="0" smtClean="0">
                <a:hlinkClick r:id="rId5"/>
              </a:rPr>
              <a:t>anne-solweig.gremillet@insep.fr</a:t>
            </a:r>
            <a:endParaRPr lang="fr-FR" sz="1400" dirty="0" smtClean="0"/>
          </a:p>
          <a:p>
            <a:r>
              <a:rPr lang="fr-FR" sz="1400" dirty="0" smtClean="0"/>
              <a:t>Emmanuelle Corne éditions de la MSH </a:t>
            </a:r>
            <a:r>
              <a:rPr lang="fr-FR" sz="1400" dirty="0" smtClean="0">
                <a:hlinkClick r:id="rId6"/>
              </a:rPr>
              <a:t>ecorne@msh-paris.fr</a:t>
            </a:r>
            <a:endParaRPr lang="fr-FR" sz="1400" dirty="0" smtClean="0"/>
          </a:p>
          <a:p>
            <a:pPr marL="0" indent="0">
              <a:buNone/>
            </a:pPr>
            <a:endParaRPr lang="fr-FR" sz="1400" dirty="0" smtClean="0"/>
          </a:p>
        </p:txBody>
      </p:sp>
      <p:pic>
        <p:nvPicPr>
          <p:cNvPr id="4" name="Picture 2" descr="C:\Users\ecorne\Desktop\sydney\log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27934"/>
            <a:ext cx="3168352" cy="640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24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325</TotalTime>
  <Words>711</Words>
  <Application>Microsoft Office PowerPoint</Application>
  <PresentationFormat>Affichage à l'écran (16:9)</PresentationFormat>
  <Paragraphs>74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Composite</vt:lpstr>
      <vt:lpstr>DH2015:  Publish: whatever the price</vt:lpstr>
      <vt:lpstr>The study context</vt:lpstr>
      <vt:lpstr>The survey’s methodology</vt:lpstr>
      <vt:lpstr>The final operated sample</vt:lpstr>
      <vt:lpstr>Findings </vt:lpstr>
      <vt:lpstr>Dissemination of SSH journals: OA and new questions</vt:lpstr>
      <vt:lpstr>Work to come for BSN7</vt:lpstr>
      <vt:lpstr>Remerciements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DH2015: Publish: whatever the price</dc:title>
  <dc:creator>Emmanuelle Corne</dc:creator>
  <cp:lastModifiedBy>Emmanuelle Corne</cp:lastModifiedBy>
  <cp:revision>48</cp:revision>
  <dcterms:modified xsi:type="dcterms:W3CDTF">2015-06-30T11:01:33Z</dcterms:modified>
</cp:coreProperties>
</file>